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5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40" d="100"/>
          <a:sy n="40" d="100"/>
        </p:scale>
        <p:origin x="-2244" y="-7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886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1165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6227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9874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3009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0217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8943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9740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5422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1160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8715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F31CE-9A82-4931-A5B6-1E159F3552D7}" type="datetimeFigureOut">
              <a:rPr lang="pt-BR" smtClean="0"/>
              <a:t>10/08/2017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B1CF5-30E4-4FAB-AC4C-3E14CB7826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3410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tom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984"/>
            <a:ext cx="4850904" cy="48509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carbono grafite fuleren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7" y="4806907"/>
            <a:ext cx="5568576" cy="20510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jimmy neutr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476656" y="261913"/>
            <a:ext cx="1975449" cy="43131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atomo engraçado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7" t="6265" r="4787" b="7700"/>
          <a:stretch/>
        </p:blipFill>
        <p:spPr bwMode="auto">
          <a:xfrm>
            <a:off x="5584123" y="3429000"/>
            <a:ext cx="3564054" cy="34068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atomo engraçado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3" t="12744" r="7298" b="14715"/>
          <a:stretch/>
        </p:blipFill>
        <p:spPr bwMode="auto">
          <a:xfrm>
            <a:off x="4929731" y="0"/>
            <a:ext cx="4209198" cy="3429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1259632" y="3394180"/>
            <a:ext cx="4464496" cy="14465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4400" b="1" dirty="0" smtClean="0"/>
              <a:t>Estrutura Atômica da Matéria</a:t>
            </a:r>
            <a:endParaRPr lang="pt-BR" sz="4400" b="1" dirty="0"/>
          </a:p>
        </p:txBody>
      </p:sp>
    </p:spTree>
    <p:extLst>
      <p:ext uri="{BB962C8B-B14F-4D97-AF65-F5344CB8AC3E}">
        <p14:creationId xmlns:p14="http://schemas.microsoft.com/office/powerpoint/2010/main" val="407230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9552" y="35238"/>
            <a:ext cx="8229600" cy="6822762"/>
          </a:xfrm>
        </p:spPr>
        <p:txBody>
          <a:bodyPr>
            <a:normAutofit lnSpcReduction="10000"/>
          </a:bodyPr>
          <a:lstStyle/>
          <a:p>
            <a:r>
              <a:rPr lang="pt-BR" b="1" dirty="0" smtClean="0"/>
              <a:t>Íons</a:t>
            </a:r>
            <a:r>
              <a:rPr lang="pt-BR" dirty="0" smtClean="0"/>
              <a:t>: átomos de elementos químicos que apresentam carga elétrica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. Perderam ou ganharam elétrons</a:t>
            </a:r>
          </a:p>
          <a:p>
            <a:pPr marL="0" indent="0">
              <a:buNone/>
            </a:pPr>
            <a:r>
              <a:rPr lang="pt-BR" dirty="0" smtClean="0"/>
              <a:t>. Normalmente instáveis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sz="4000" b="1" dirty="0" smtClean="0">
                <a:solidFill>
                  <a:srgbClr val="FF0000"/>
                </a:solidFill>
              </a:rPr>
              <a:t>Cátions</a:t>
            </a:r>
            <a:r>
              <a:rPr lang="pt-BR" dirty="0" smtClean="0"/>
              <a:t>: átomos </a:t>
            </a:r>
            <a:r>
              <a:rPr lang="pt-BR" dirty="0" smtClean="0">
                <a:solidFill>
                  <a:srgbClr val="FF0000"/>
                </a:solidFill>
              </a:rPr>
              <a:t>positivos</a:t>
            </a:r>
            <a:r>
              <a:rPr lang="pt-BR" dirty="0" smtClean="0"/>
              <a:t>, devido à perda de elétrons</a:t>
            </a:r>
          </a:p>
          <a:p>
            <a:pPr>
              <a:buFontTx/>
              <a:buChar char="-"/>
            </a:pPr>
            <a:r>
              <a:rPr lang="pt-BR" sz="4000" b="1" dirty="0" smtClean="0">
                <a:solidFill>
                  <a:srgbClr val="0070C0"/>
                </a:solidFill>
              </a:rPr>
              <a:t>Ânions</a:t>
            </a:r>
            <a:r>
              <a:rPr lang="pt-BR" dirty="0" smtClean="0"/>
              <a:t>: átomos </a:t>
            </a:r>
            <a:r>
              <a:rPr lang="pt-BR" dirty="0" smtClean="0">
                <a:solidFill>
                  <a:srgbClr val="0070C0"/>
                </a:solidFill>
              </a:rPr>
              <a:t>negativos</a:t>
            </a:r>
            <a:r>
              <a:rPr lang="pt-BR" dirty="0" smtClean="0"/>
              <a:t>, devido ao ganho de elétrons</a:t>
            </a:r>
          </a:p>
          <a:p>
            <a:pPr>
              <a:buFontTx/>
              <a:buChar char="-"/>
            </a:pPr>
            <a:endParaRPr lang="pt-BR" dirty="0" smtClean="0"/>
          </a:p>
          <a:p>
            <a:pPr>
              <a:buFont typeface="Wingdings" pitchFamily="2" charset="2"/>
              <a:buChar char="v"/>
            </a:pPr>
            <a:r>
              <a:rPr lang="pt-BR" dirty="0" smtClean="0"/>
              <a:t> Exemplos: Na+, Cl-, Fe++, H+, HCO3-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981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r>
              <a:rPr lang="pt-BR" dirty="0" smtClean="0"/>
              <a:t>Relações entre Átomos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5589240"/>
          </a:xfrm>
        </p:spPr>
        <p:txBody>
          <a:bodyPr>
            <a:normAutofit lnSpcReduction="10000"/>
          </a:bodyPr>
          <a:lstStyle/>
          <a:p>
            <a:r>
              <a:rPr lang="pt-BR" b="1" dirty="0" smtClean="0"/>
              <a:t>Isótopo</a:t>
            </a:r>
            <a:r>
              <a:rPr lang="pt-BR" dirty="0" smtClean="0"/>
              <a:t>: </a:t>
            </a:r>
            <a:r>
              <a:rPr lang="pt-BR" dirty="0"/>
              <a:t>á</a:t>
            </a:r>
            <a:r>
              <a:rPr lang="pt-BR" dirty="0" smtClean="0"/>
              <a:t>tomos de número atômico (prótons), porém, com massa diferente</a:t>
            </a:r>
          </a:p>
          <a:p>
            <a:pPr>
              <a:buFontTx/>
              <a:buChar char="-"/>
            </a:pPr>
            <a:r>
              <a:rPr lang="pt-BR" dirty="0" smtClean="0"/>
              <a:t>C12 e C14, H1, H2, H3...</a:t>
            </a:r>
          </a:p>
          <a:p>
            <a:pPr marL="0" indent="0">
              <a:buNone/>
            </a:pPr>
            <a:endParaRPr lang="pt-BR" dirty="0" smtClean="0"/>
          </a:p>
          <a:p>
            <a:r>
              <a:rPr lang="pt-BR" b="1" dirty="0" smtClean="0"/>
              <a:t>Isóbaro</a:t>
            </a:r>
            <a:r>
              <a:rPr lang="pt-BR" dirty="0" smtClean="0"/>
              <a:t>: átomos com o mesmo número de massa, porém número atômico (prótons) diferente</a:t>
            </a:r>
          </a:p>
          <a:p>
            <a:endParaRPr lang="pt-BR" dirty="0" smtClean="0"/>
          </a:p>
          <a:p>
            <a:r>
              <a:rPr lang="pt-BR" b="1" dirty="0" err="1" smtClean="0"/>
              <a:t>Isótono</a:t>
            </a:r>
            <a:r>
              <a:rPr lang="pt-BR" dirty="0" smtClean="0"/>
              <a:t>: átomos com o mesmo número de Nêutrons, mas número atômico (prótons) diferente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336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r>
              <a:rPr lang="pt-BR" dirty="0" smtClean="0"/>
              <a:t>Distribuição Eletrônica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340768"/>
            <a:ext cx="8229600" cy="4525963"/>
          </a:xfrm>
        </p:spPr>
        <p:txBody>
          <a:bodyPr/>
          <a:lstStyle/>
          <a:p>
            <a:r>
              <a:rPr lang="pt-BR" dirty="0" smtClean="0"/>
              <a:t>Os elétrons estão localizados na         eletrosfera -&gt; </a:t>
            </a:r>
            <a:r>
              <a:rPr lang="pt-BR" b="1" dirty="0" smtClean="0">
                <a:solidFill>
                  <a:srgbClr val="FF0000"/>
                </a:solidFill>
              </a:rPr>
              <a:t>CAMADAS</a:t>
            </a:r>
          </a:p>
          <a:p>
            <a:endParaRPr lang="pt-BR" b="1" dirty="0">
              <a:solidFill>
                <a:srgbClr val="FF0000"/>
              </a:solidFill>
            </a:endParaRPr>
          </a:p>
          <a:p>
            <a:r>
              <a:rPr lang="pt-BR" dirty="0" smtClean="0"/>
              <a:t>7 camadas (órbitas) possíveis: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K, L, M, N, O, P, Q</a:t>
            </a:r>
            <a:endParaRPr lang="pt-BR" dirty="0"/>
          </a:p>
        </p:txBody>
      </p:sp>
      <p:pic>
        <p:nvPicPr>
          <p:cNvPr id="1026" name="Picture 2" descr="Image result for DISTRIBUIÇÃO ELETRÔNIC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3532615"/>
            <a:ext cx="3390131" cy="31775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266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836712"/>
            <a:ext cx="8229600" cy="4525963"/>
          </a:xfrm>
        </p:spPr>
        <p:txBody>
          <a:bodyPr>
            <a:normAutofit/>
          </a:bodyPr>
          <a:lstStyle/>
          <a:p>
            <a:r>
              <a:rPr lang="pt-BR" dirty="0" smtClean="0"/>
              <a:t>Cada camada pode possuir algumas subcamadas, que abrigam </a:t>
            </a:r>
            <a:r>
              <a:rPr lang="pt-BR" dirty="0"/>
              <a:t>um número determinado de elétrons</a:t>
            </a:r>
          </a:p>
          <a:p>
            <a:endParaRPr lang="pt-BR" dirty="0" smtClean="0"/>
          </a:p>
          <a:p>
            <a:endParaRPr lang="pt-BR" dirty="0"/>
          </a:p>
          <a:p>
            <a:pPr marL="0" indent="0">
              <a:buNone/>
            </a:pPr>
            <a:r>
              <a:rPr lang="pt-BR" sz="4000" b="1" dirty="0" smtClean="0"/>
              <a:t>-&gt; s², p</a:t>
            </a:r>
            <a:r>
              <a:rPr lang="pt-BR" sz="4000" b="1" baseline="30000" dirty="0" smtClean="0"/>
              <a:t>6</a:t>
            </a:r>
            <a:r>
              <a:rPr lang="pt-BR" sz="4000" b="1" dirty="0" smtClean="0"/>
              <a:t>, d</a:t>
            </a:r>
            <a:r>
              <a:rPr lang="pt-BR" sz="4000" b="1" baseline="30000" dirty="0" smtClean="0"/>
              <a:t>10</a:t>
            </a:r>
            <a:r>
              <a:rPr lang="pt-BR" sz="4000" b="1" dirty="0" smtClean="0"/>
              <a:t>, f</a:t>
            </a:r>
            <a:r>
              <a:rPr lang="pt-BR" sz="4000" b="1" baseline="30000" dirty="0" smtClean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357937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9894" y="0"/>
            <a:ext cx="8229600" cy="1143000"/>
          </a:xfrm>
        </p:spPr>
        <p:txBody>
          <a:bodyPr/>
          <a:lstStyle/>
          <a:p>
            <a:r>
              <a:rPr lang="pt-BR" dirty="0" smtClean="0"/>
              <a:t>Diagrama de Linus Pauling</a:t>
            </a:r>
            <a:endParaRPr lang="pt-BR" dirty="0"/>
          </a:p>
        </p:txBody>
      </p:sp>
      <p:pic>
        <p:nvPicPr>
          <p:cNvPr id="2050" name="Picture 2" descr="Image result for diagrama de linus paul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6481" y="1196752"/>
            <a:ext cx="5377999" cy="54452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4320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323528" y="1680811"/>
            <a:ext cx="8575519" cy="44138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043608" y="3501008"/>
            <a:ext cx="432048" cy="22322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24484">
            <a:off x="5364088" y="3068960"/>
            <a:ext cx="1378644" cy="204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tângulo 5"/>
          <p:cNvSpPr/>
          <p:nvPr/>
        </p:nvSpPr>
        <p:spPr>
          <a:xfrm>
            <a:off x="1022630" y="4063994"/>
            <a:ext cx="3096344" cy="3477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728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" t="27010" r="2199" b="28660"/>
          <a:stretch/>
        </p:blipFill>
        <p:spPr bwMode="auto">
          <a:xfrm>
            <a:off x="683568" y="188640"/>
            <a:ext cx="7867019" cy="64691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710353" y="6093296"/>
            <a:ext cx="7840234" cy="5644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0003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62" t="2876" r="24538" b="4071"/>
          <a:stretch/>
        </p:blipFill>
        <p:spPr bwMode="auto">
          <a:xfrm rot="16200000">
            <a:off x="1059779" y="-1059780"/>
            <a:ext cx="6858000" cy="89775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-1" y="4797152"/>
            <a:ext cx="8977559" cy="5644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4909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24744"/>
            <a:ext cx="8791054" cy="49552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tângulo 4"/>
          <p:cNvSpPr/>
          <p:nvPr/>
        </p:nvSpPr>
        <p:spPr>
          <a:xfrm>
            <a:off x="179512" y="3861048"/>
            <a:ext cx="8771346" cy="10801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2871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35238"/>
            <a:ext cx="8229600" cy="4525963"/>
          </a:xfrm>
        </p:spPr>
        <p:txBody>
          <a:bodyPr/>
          <a:lstStyle/>
          <a:p>
            <a:r>
              <a:rPr lang="pt-BR" b="1" dirty="0" smtClean="0"/>
              <a:t>Átomo</a:t>
            </a:r>
            <a:r>
              <a:rPr lang="pt-BR" dirty="0" smtClean="0"/>
              <a:t>: unidade fundamental formadora da matéria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Formam as moléculas e substâncias que conhecemos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Carbono, Hidrogênio, Nitrogênio, Ferro, Ouro, Mercúrio...</a:t>
            </a:r>
            <a:endParaRPr lang="pt-BR" dirty="0"/>
          </a:p>
        </p:txBody>
      </p:sp>
      <p:pic>
        <p:nvPicPr>
          <p:cNvPr id="2050" name="Picture 2" descr="Image result for celulo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3" y="4422404"/>
            <a:ext cx="4413834" cy="18869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cell w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4774119"/>
            <a:ext cx="2470887" cy="19931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madeira tron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4077072"/>
            <a:ext cx="2414042" cy="18132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323528" y="4471476"/>
            <a:ext cx="457200" cy="457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" name="Conector de seta reta 5"/>
          <p:cNvCxnSpPr/>
          <p:nvPr/>
        </p:nvCxnSpPr>
        <p:spPr>
          <a:xfrm>
            <a:off x="2411760" y="5365861"/>
            <a:ext cx="2664296" cy="799443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/>
          <p:cNvCxnSpPr/>
          <p:nvPr/>
        </p:nvCxnSpPr>
        <p:spPr>
          <a:xfrm flipV="1">
            <a:off x="5422707" y="5365861"/>
            <a:ext cx="2228522" cy="217415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59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52536" y="0"/>
            <a:ext cx="8229600" cy="1143000"/>
          </a:xfrm>
        </p:spPr>
        <p:txBody>
          <a:bodyPr/>
          <a:lstStyle/>
          <a:p>
            <a:r>
              <a:rPr lang="pt-BR" dirty="0" smtClean="0"/>
              <a:t>Modelos Atômicos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63844" y="1484784"/>
            <a:ext cx="8229600" cy="5644861"/>
          </a:xfrm>
        </p:spPr>
        <p:txBody>
          <a:bodyPr>
            <a:normAutofit/>
          </a:bodyPr>
          <a:lstStyle/>
          <a:p>
            <a:r>
              <a:rPr lang="pt-BR" b="1" dirty="0" smtClean="0"/>
              <a:t>Dalton</a:t>
            </a:r>
          </a:p>
          <a:p>
            <a:pPr marL="0" indent="0">
              <a:buNone/>
            </a:pPr>
            <a:endParaRPr lang="pt-BR" dirty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Matéria é feita de unidades pequenas: átomos</a:t>
            </a:r>
          </a:p>
          <a:p>
            <a:pPr marL="0" indent="0">
              <a:buNone/>
            </a:pPr>
            <a:r>
              <a:rPr lang="pt-BR" dirty="0" smtClean="0"/>
              <a:t>. Indivisíveis, maciços, indestrutíveis</a:t>
            </a:r>
          </a:p>
          <a:p>
            <a:pPr marL="0" indent="0">
              <a:buNone/>
            </a:pPr>
            <a:r>
              <a:rPr lang="pt-BR" dirty="0" smtClean="0"/>
              <a:t>. Existem vários tipos de átomos, com propriedades distintas</a:t>
            </a:r>
            <a:endParaRPr lang="pt-BR" dirty="0"/>
          </a:p>
        </p:txBody>
      </p:sp>
      <p:pic>
        <p:nvPicPr>
          <p:cNvPr id="3074" name="Picture 2" descr="Image result for atomo dalt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1268760"/>
            <a:ext cx="3039988" cy="26277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56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1520" y="0"/>
            <a:ext cx="8229600" cy="4525963"/>
          </a:xfrm>
        </p:spPr>
        <p:txBody>
          <a:bodyPr/>
          <a:lstStyle/>
          <a:p>
            <a:r>
              <a:rPr lang="pt-BR" b="1" dirty="0" smtClean="0"/>
              <a:t>Thomson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Pudim de Passas</a:t>
            </a:r>
          </a:p>
          <a:p>
            <a:pPr marL="0" indent="0">
              <a:buNone/>
            </a:pPr>
            <a:r>
              <a:rPr lang="pt-BR" dirty="0" smtClean="0"/>
              <a:t>. Átomos possuíam partículas carregadas (eletricidade)</a:t>
            </a:r>
          </a:p>
          <a:p>
            <a:pPr marL="0" indent="0">
              <a:buNone/>
            </a:pPr>
            <a:r>
              <a:rPr lang="pt-BR" dirty="0" smtClean="0"/>
              <a:t>. Núcleo positivo com </a:t>
            </a:r>
            <a:r>
              <a:rPr lang="pt-BR" b="1" dirty="0" smtClean="0"/>
              <a:t>elétrons</a:t>
            </a:r>
            <a:r>
              <a:rPr lang="pt-BR" dirty="0" smtClean="0"/>
              <a:t> negativos incrustrados</a:t>
            </a:r>
            <a:endParaRPr lang="pt-BR" dirty="0"/>
          </a:p>
        </p:txBody>
      </p:sp>
      <p:pic>
        <p:nvPicPr>
          <p:cNvPr id="4098" name="Picture 2" descr="Image result for atomo thoms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942144"/>
            <a:ext cx="2808312" cy="27195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pudim de passa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3978896"/>
            <a:ext cx="2833468" cy="26460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81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2221" y="1484784"/>
            <a:ext cx="8229600" cy="5184576"/>
          </a:xfrm>
        </p:spPr>
        <p:txBody>
          <a:bodyPr>
            <a:normAutofit/>
          </a:bodyPr>
          <a:lstStyle/>
          <a:p>
            <a:r>
              <a:rPr lang="pt-BR" b="1" dirty="0" smtClean="0"/>
              <a:t>Rutherford</a:t>
            </a:r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  <a:p>
            <a:pPr marL="0" indent="0">
              <a:buNone/>
            </a:pPr>
            <a:r>
              <a:rPr lang="pt-BR" dirty="0" smtClean="0"/>
              <a:t>. Experimento clássico</a:t>
            </a:r>
          </a:p>
          <a:p>
            <a:pPr marL="0" indent="0">
              <a:buNone/>
            </a:pPr>
            <a:r>
              <a:rPr lang="pt-BR" dirty="0" smtClean="0"/>
              <a:t>. </a:t>
            </a:r>
            <a:r>
              <a:rPr lang="pt-BR" b="1" dirty="0" smtClean="0"/>
              <a:t>Núcleo Atômico</a:t>
            </a:r>
            <a:r>
              <a:rPr lang="pt-BR" dirty="0" smtClean="0"/>
              <a:t>: pequeno, denso, carregado positivamente</a:t>
            </a:r>
          </a:p>
          <a:p>
            <a:pPr marL="0" indent="0">
              <a:buNone/>
            </a:pPr>
            <a:r>
              <a:rPr lang="pt-BR" dirty="0" smtClean="0"/>
              <a:t>. Espaço vazio em volta do Núcleo, que contem os elétrons (carga negativa)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122" name="Picture 2" descr="Image result for modelo rutherfor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194989"/>
            <a:ext cx="3384376" cy="38088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63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7504" y="908720"/>
            <a:ext cx="8229600" cy="5969997"/>
          </a:xfrm>
        </p:spPr>
        <p:txBody>
          <a:bodyPr>
            <a:normAutofit/>
          </a:bodyPr>
          <a:lstStyle/>
          <a:p>
            <a:r>
              <a:rPr lang="pt-BR" b="1" dirty="0" smtClean="0"/>
              <a:t>Bohr (Rutherford-Bohr)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. Modelo atômico mais atual</a:t>
            </a:r>
          </a:p>
          <a:p>
            <a:pPr marL="0" indent="0">
              <a:buNone/>
            </a:pPr>
            <a:r>
              <a:rPr lang="pt-BR" dirty="0" smtClean="0"/>
              <a:t>. Os elétrons giram em torno do núcleo em um número limitado de </a:t>
            </a:r>
            <a:r>
              <a:rPr lang="pt-BR" b="1" dirty="0" smtClean="0"/>
              <a:t>órbitas</a:t>
            </a:r>
          </a:p>
          <a:p>
            <a:pPr marL="0" indent="0">
              <a:buNone/>
            </a:pPr>
            <a:r>
              <a:rPr lang="pt-BR" dirty="0" smtClean="0"/>
              <a:t>. Quando mudam de órbita, absorvem ou liberam energia</a:t>
            </a:r>
            <a:endParaRPr lang="pt-BR" dirty="0"/>
          </a:p>
        </p:txBody>
      </p:sp>
      <p:pic>
        <p:nvPicPr>
          <p:cNvPr id="6146" name="Picture 2" descr="Image result for modelo boh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0"/>
            <a:ext cx="3534710" cy="40150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90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Esqueminha</a:t>
            </a:r>
            <a:r>
              <a:rPr lang="pt-BR" dirty="0" smtClean="0"/>
              <a:t>!!!!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13874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pt-BR" dirty="0" smtClean="0"/>
              <a:t>Conceitos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052736"/>
            <a:ext cx="8229600" cy="4525963"/>
          </a:xfrm>
        </p:spPr>
        <p:txBody>
          <a:bodyPr/>
          <a:lstStyle/>
          <a:p>
            <a:r>
              <a:rPr lang="pt-BR" b="1" dirty="0" smtClean="0"/>
              <a:t>Número Atômico (Z)</a:t>
            </a:r>
            <a:r>
              <a:rPr lang="pt-BR" dirty="0" smtClean="0"/>
              <a:t>: número de prótons no núcleo de determinado átomo. Determina qual é aquele elemento químico.</a:t>
            </a:r>
          </a:p>
          <a:p>
            <a:endParaRPr lang="pt-BR" dirty="0"/>
          </a:p>
          <a:p>
            <a:r>
              <a:rPr lang="pt-BR" b="1" dirty="0" smtClean="0"/>
              <a:t>Número de Massa (A):</a:t>
            </a:r>
            <a:r>
              <a:rPr lang="pt-BR" dirty="0" smtClean="0"/>
              <a:t> massa do átomo, definida pela soma das massas dos prótons e nêutrons (no núcleo atômico)</a:t>
            </a:r>
            <a:endParaRPr lang="pt-BR" dirty="0"/>
          </a:p>
        </p:txBody>
      </p:sp>
      <p:pic>
        <p:nvPicPr>
          <p:cNvPr id="7170" name="Picture 2" descr="Image result for representação do átom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4509120"/>
            <a:ext cx="1857375" cy="20193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5488173"/>
            <a:ext cx="1656184" cy="10402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547" y="5022575"/>
            <a:ext cx="1329801" cy="9923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597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9552" y="260648"/>
            <a:ext cx="8229600" cy="4525963"/>
          </a:xfrm>
        </p:spPr>
        <p:txBody>
          <a:bodyPr/>
          <a:lstStyle/>
          <a:p>
            <a:r>
              <a:rPr lang="pt-BR" b="1" dirty="0" smtClean="0"/>
              <a:t>Elemento Químico: </a:t>
            </a:r>
            <a:r>
              <a:rPr lang="pt-BR" dirty="0" smtClean="0"/>
              <a:t>tipos de átomo que existem no universo. O que define os elementos químicos é o Número Atômico (Z)</a:t>
            </a:r>
            <a:endParaRPr lang="pt-BR" dirty="0"/>
          </a:p>
        </p:txBody>
      </p:sp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40968"/>
            <a:ext cx="9073520" cy="25088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0806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383</Words>
  <Application>Microsoft Office PowerPoint</Application>
  <PresentationFormat>Apresentação na tela (4:3)</PresentationFormat>
  <Paragraphs>68</Paragraphs>
  <Slides>18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19" baseType="lpstr">
      <vt:lpstr>Tema do Office</vt:lpstr>
      <vt:lpstr>Apresentação do PowerPoint</vt:lpstr>
      <vt:lpstr>Apresentação do PowerPoint</vt:lpstr>
      <vt:lpstr>Modelos Atômicos</vt:lpstr>
      <vt:lpstr>Apresentação do PowerPoint</vt:lpstr>
      <vt:lpstr>Apresentação do PowerPoint</vt:lpstr>
      <vt:lpstr>Apresentação do PowerPoint</vt:lpstr>
      <vt:lpstr>Apresentação do PowerPoint</vt:lpstr>
      <vt:lpstr>Conceitos</vt:lpstr>
      <vt:lpstr>Apresentação do PowerPoint</vt:lpstr>
      <vt:lpstr>Apresentação do PowerPoint</vt:lpstr>
      <vt:lpstr>Relações entre Átomos</vt:lpstr>
      <vt:lpstr>Distribuição Eletrônica</vt:lpstr>
      <vt:lpstr>Apresentação do PowerPoint</vt:lpstr>
      <vt:lpstr>Diagrama de Linus Pauling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Substâncias Puras e Misturas</dc:title>
  <dc:creator>Pedro</dc:creator>
  <cp:lastModifiedBy>Pedro</cp:lastModifiedBy>
  <cp:revision>23</cp:revision>
  <dcterms:created xsi:type="dcterms:W3CDTF">2017-04-20T02:30:33Z</dcterms:created>
  <dcterms:modified xsi:type="dcterms:W3CDTF">2017-08-10T03:08:34Z</dcterms:modified>
</cp:coreProperties>
</file>

<file path=docProps/thumbnail.jpeg>
</file>